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537" r:id="rId2"/>
    <p:sldId id="328" r:id="rId3"/>
    <p:sldId id="407" r:id="rId4"/>
    <p:sldId id="344" r:id="rId5"/>
    <p:sldId id="538" r:id="rId6"/>
    <p:sldId id="541" r:id="rId7"/>
    <p:sldId id="539" r:id="rId8"/>
    <p:sldId id="542" r:id="rId9"/>
    <p:sldId id="540" r:id="rId10"/>
    <p:sldId id="543" r:id="rId11"/>
    <p:sldId id="544" r:id="rId12"/>
    <p:sldId id="548" r:id="rId13"/>
    <p:sldId id="545" r:id="rId14"/>
    <p:sldId id="546" r:id="rId15"/>
    <p:sldId id="547" r:id="rId16"/>
    <p:sldId id="559" r:id="rId17"/>
    <p:sldId id="549" r:id="rId18"/>
    <p:sldId id="550" r:id="rId19"/>
    <p:sldId id="551" r:id="rId20"/>
    <p:sldId id="552" r:id="rId21"/>
    <p:sldId id="553" r:id="rId22"/>
    <p:sldId id="582" r:id="rId23"/>
    <p:sldId id="583" r:id="rId24"/>
    <p:sldId id="554" r:id="rId25"/>
    <p:sldId id="555" r:id="rId26"/>
    <p:sldId id="584" r:id="rId27"/>
    <p:sldId id="556" r:id="rId28"/>
    <p:sldId id="557" r:id="rId29"/>
    <p:sldId id="558" r:id="rId30"/>
    <p:sldId id="56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868"/>
    <p:restoredTop sz="94672"/>
  </p:normalViewPr>
  <p:slideViewPr>
    <p:cSldViewPr snapToGrid="0" snapToObjects="1">
      <p:cViewPr varScale="1">
        <p:scale>
          <a:sx n="115" d="100"/>
          <a:sy n="115" d="100"/>
        </p:scale>
        <p:origin x="23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9253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838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6" name="Picture 5">
            <a:extLst>
              <a:ext uri="{FF2B5EF4-FFF2-40B4-BE49-F238E27FC236}">
                <a16:creationId xmlns:a16="http://schemas.microsoft.com/office/drawing/2014/main" id="{FEB2DFFA-F443-1D32-EDCF-6D1DF3A1A62F}"/>
              </a:ext>
            </a:extLst>
          </p:cNvPr>
          <p:cNvPicPr>
            <a:picLocks noChangeAspect="1"/>
          </p:cNvPicPr>
          <p:nvPr/>
        </p:nvPicPr>
        <p:blipFill>
          <a:blip r:embed="rId2"/>
          <a:stretch>
            <a:fillRect/>
          </a:stretch>
        </p:blipFill>
        <p:spPr>
          <a:xfrm>
            <a:off x="2424793" y="1731271"/>
            <a:ext cx="7342414" cy="4862310"/>
          </a:xfrm>
          <a:prstGeom prst="rect">
            <a:avLst/>
          </a:prstGeom>
        </p:spPr>
      </p:pic>
    </p:spTree>
    <p:extLst>
      <p:ext uri="{BB962C8B-B14F-4D97-AF65-F5344CB8AC3E}">
        <p14:creationId xmlns:p14="http://schemas.microsoft.com/office/powerpoint/2010/main" val="37785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r>
              <a:rPr lang="en-US" sz="2000" dirty="0"/>
              <a:t>Cladding fails either due to PCMI, ballooning/burst, or severe oxidation and partial melting</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599" y="2160495"/>
            <a:ext cx="6301839" cy="3965670"/>
          </a:xfrm>
        </p:spPr>
        <p:txBody>
          <a:bodyPr/>
          <a:lstStyle/>
          <a:p>
            <a:r>
              <a:rPr lang="en-US" sz="2000" dirty="0"/>
              <a:t>Fuel rod damage correlates with the peak value of fuel pellet specific enthalpy; the higher the enthalpy increase, the more extensive is the damage</a:t>
            </a:r>
          </a:p>
          <a:p>
            <a:r>
              <a:rPr lang="en-US" sz="2000" dirty="0"/>
              <a:t>Fuel enthalpy increases are higher in fresh fuel</a:t>
            </a:r>
          </a:p>
          <a:p>
            <a:r>
              <a:rPr lang="en-US" sz="2000" dirty="0"/>
              <a:t>Cladding failure occurs at lower fuel enthalpy increases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82489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dirty="0"/>
              <a:t>Exams graded: 101 average, no curve</a:t>
            </a:r>
          </a:p>
          <a:p>
            <a:endParaRPr lang="en-US" dirty="0"/>
          </a:p>
          <a:p>
            <a:r>
              <a:rPr lang="en-US" dirty="0"/>
              <a:t>Cladding oxidizes, forming ZrO</a:t>
            </a:r>
            <a:r>
              <a:rPr lang="en-US" baseline="-25000" dirty="0"/>
              <a:t>2</a:t>
            </a:r>
          </a:p>
          <a:p>
            <a:r>
              <a:rPr lang="en-US" dirty="0"/>
              <a:t>The limiting step for oxidation is the oxygen transport through the oxide layer</a:t>
            </a:r>
          </a:p>
          <a:p>
            <a:r>
              <a:rPr lang="en-US" dirty="0"/>
              <a:t>Can determine oxide thickness from weight gain, or from time/temperature</a:t>
            </a:r>
          </a:p>
          <a:p>
            <a:endParaRPr lang="en-US"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85615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Design basis accident for LWRs</a:t>
            </a:r>
          </a:p>
          <a:p>
            <a:r>
              <a:rPr lang="en-US" sz="2000" dirty="0"/>
              <a:t>In a LOCA, the coolant flow is reduced or lost altogether (e.g., coolant pipe break)</a:t>
            </a:r>
          </a:p>
          <a:p>
            <a:r>
              <a:rPr lang="en-US" sz="2000" dirty="0"/>
              <a:t>When this occurs, pressure drops, engaging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878422" cy="3965670"/>
          </a:xfrm>
        </p:spPr>
        <p:txBody>
          <a:bodyPr/>
          <a:lstStyle/>
          <a:p>
            <a:r>
              <a:rPr lang="en-US" sz="2000" dirty="0"/>
              <a:t>The average temperature of the reactor continues to rise due to radioactive decay in the fuel and the lower cooling</a:t>
            </a:r>
          </a:p>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488022" y="1844452"/>
            <a:ext cx="6419498" cy="4281713"/>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50DD-D796-5047-9B4D-ACD77425AF27}"/>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54FDEF99-61F0-DA4F-BF2E-CCB4A1365B5B}"/>
              </a:ext>
            </a:extLst>
          </p:cNvPr>
          <p:cNvSpPr>
            <a:spLocks noGrp="1"/>
          </p:cNvSpPr>
          <p:nvPr>
            <p:ph idx="1"/>
          </p:nvPr>
        </p:nvSpPr>
        <p:spPr>
          <a:xfrm>
            <a:off x="609600" y="2160495"/>
            <a:ext cx="7721600" cy="3965670"/>
          </a:xfrm>
        </p:spPr>
        <p:txBody>
          <a:bodyPr/>
          <a:lstStyle/>
          <a:p>
            <a:r>
              <a:rPr lang="en-US" sz="2000" dirty="0"/>
              <a:t>During the heat-up, the cladding plastically deforms (balloon and rupture) due to decrease of the system pressure outside the fuel rod and decrease in cladding strength</a:t>
            </a:r>
          </a:p>
          <a:p>
            <a:r>
              <a:rPr lang="en-US" sz="2000" dirty="0"/>
              <a:t>The phase structure of Zircaloy transforms from alpha to </a:t>
            </a:r>
            <a:r>
              <a:rPr lang="en-US" sz="2000" dirty="0" err="1"/>
              <a:t>alpha+beta</a:t>
            </a:r>
            <a:r>
              <a:rPr lang="en-US" sz="2000" dirty="0"/>
              <a:t> above about 800C, and to beta above about 1000C</a:t>
            </a:r>
          </a:p>
          <a:p>
            <a:r>
              <a:rPr lang="en-US" sz="2000" dirty="0"/>
              <a:t>The cladding reacts with steam or coolant at high temperatures, and an oxide (ZrO2) layer is formed on the surface of the cladding</a:t>
            </a:r>
          </a:p>
          <a:p>
            <a:r>
              <a:rPr lang="en-US" sz="2000" dirty="0"/>
              <a:t>In addition, absorbed oxygen stabilizes the alpha-phase and a layer of alpha-phase with a high content of oxygen begins to grow on the beta-phase, and the beta-phase becomes less ductile by the oxygen absorption</a:t>
            </a:r>
          </a:p>
        </p:txBody>
      </p:sp>
      <p:sp>
        <p:nvSpPr>
          <p:cNvPr id="4" name="Slide Number Placeholder 3">
            <a:extLst>
              <a:ext uri="{FF2B5EF4-FFF2-40B4-BE49-F238E27FC236}">
                <a16:creationId xmlns:a16="http://schemas.microsoft.com/office/drawing/2014/main" id="{944E6555-C190-E24F-8D33-D4837DD2026D}"/>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371E509A-552B-6F4D-B735-940625D67BD7}"/>
              </a:ext>
            </a:extLst>
          </p:cNvPr>
          <p:cNvPicPr>
            <a:picLocks noChangeAspect="1"/>
          </p:cNvPicPr>
          <p:nvPr/>
        </p:nvPicPr>
        <p:blipFill>
          <a:blip r:embed="rId2"/>
          <a:stretch>
            <a:fillRect/>
          </a:stretch>
        </p:blipFill>
        <p:spPr>
          <a:xfrm>
            <a:off x="8124984" y="1992215"/>
            <a:ext cx="4070031" cy="3965671"/>
          </a:xfrm>
          <a:prstGeom prst="rect">
            <a:avLst/>
          </a:prstGeom>
        </p:spPr>
      </p:pic>
    </p:spTree>
    <p:extLst>
      <p:ext uri="{BB962C8B-B14F-4D97-AF65-F5344CB8AC3E}">
        <p14:creationId xmlns:p14="http://schemas.microsoft.com/office/powerpoint/2010/main" val="3034313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629-B059-8F43-9499-1ECA859EA8F2}"/>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D0E29AE0-5904-F445-94F9-FF7BCC05CDDC}"/>
              </a:ext>
            </a:extLst>
          </p:cNvPr>
          <p:cNvSpPr>
            <a:spLocks noGrp="1"/>
          </p:cNvSpPr>
          <p:nvPr>
            <p:ph idx="1"/>
          </p:nvPr>
        </p:nvSpPr>
        <p:spPr>
          <a:xfrm>
            <a:off x="609600" y="2160495"/>
            <a:ext cx="6756400" cy="3965670"/>
          </a:xfrm>
        </p:spPr>
        <p:txBody>
          <a:bodyPr/>
          <a:lstStyle/>
          <a:p>
            <a:r>
              <a:rPr lang="en-US" sz="2000" dirty="0"/>
              <a:t>The rod pressure becomes higher than the system pressure of the reactor due to a break of the coolant pressure boundary</a:t>
            </a:r>
          </a:p>
          <a:p>
            <a:r>
              <a:rPr lang="en-US" sz="2000" dirty="0"/>
              <a:t>Creep strength of Zircaloy rapidly falls with the temperature</a:t>
            </a:r>
          </a:p>
          <a:p>
            <a:r>
              <a:rPr lang="en-US" sz="2000" dirty="0"/>
              <a:t>The cladding plastically deforms in the radial direction during the heat-up and may rupture</a:t>
            </a:r>
          </a:p>
          <a:p>
            <a:r>
              <a:rPr lang="en-US" sz="2000" dirty="0"/>
              <a:t>The beta phase has different creep properties than the alpha phase, and </a:t>
            </a:r>
            <a:r>
              <a:rPr lang="en-US" sz="2000" dirty="0" err="1"/>
              <a:t>alpha+beta</a:t>
            </a:r>
            <a:r>
              <a:rPr lang="en-US" sz="2000" dirty="0"/>
              <a:t> phase can exhibit superplastic behavior</a:t>
            </a:r>
          </a:p>
          <a:p>
            <a:r>
              <a:rPr lang="en-US" sz="2000" dirty="0"/>
              <a:t>Large plastic deformation of the cladding in the radial direction results in blockage of the coolant channels between fuel rods</a:t>
            </a:r>
          </a:p>
          <a:p>
            <a:pPr marL="0" indent="0">
              <a:buNone/>
            </a:pPr>
            <a:endParaRPr lang="en-US" sz="2000" dirty="0"/>
          </a:p>
        </p:txBody>
      </p:sp>
      <p:sp>
        <p:nvSpPr>
          <p:cNvPr id="4" name="Slide Number Placeholder 3">
            <a:extLst>
              <a:ext uri="{FF2B5EF4-FFF2-40B4-BE49-F238E27FC236}">
                <a16:creationId xmlns:a16="http://schemas.microsoft.com/office/drawing/2014/main" id="{20A1AD15-D5E3-8447-83B4-EA6A14F5D60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dirty="0"/>
          </a:p>
        </p:txBody>
      </p:sp>
      <p:pic>
        <p:nvPicPr>
          <p:cNvPr id="5" name="Picture 4">
            <a:extLst>
              <a:ext uri="{FF2B5EF4-FFF2-40B4-BE49-F238E27FC236}">
                <a16:creationId xmlns:a16="http://schemas.microsoft.com/office/drawing/2014/main" id="{77AC15B0-1CCC-D142-848F-70EC8DBAD472}"/>
              </a:ext>
            </a:extLst>
          </p:cNvPr>
          <p:cNvPicPr>
            <a:picLocks noChangeAspect="1"/>
          </p:cNvPicPr>
          <p:nvPr/>
        </p:nvPicPr>
        <p:blipFill>
          <a:blip r:embed="rId2"/>
          <a:stretch>
            <a:fillRect/>
          </a:stretch>
        </p:blipFill>
        <p:spPr>
          <a:xfrm>
            <a:off x="7366000" y="1725614"/>
            <a:ext cx="4812846" cy="4510086"/>
          </a:xfrm>
          <a:prstGeom prst="rect">
            <a:avLst/>
          </a:prstGeom>
        </p:spPr>
      </p:pic>
    </p:spTree>
    <p:extLst>
      <p:ext uri="{BB962C8B-B14F-4D97-AF65-F5344CB8AC3E}">
        <p14:creationId xmlns:p14="http://schemas.microsoft.com/office/powerpoint/2010/main" val="45044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a:xfrm>
            <a:off x="609600" y="1931895"/>
            <a:ext cx="10972800" cy="3965670"/>
          </a:xfrm>
        </p:spPr>
        <p:txBody>
          <a:bodyPr/>
          <a:lstStyle/>
          <a:p>
            <a:r>
              <a:rPr lang="en-US" sz="2000" dirty="0"/>
              <a:t>Oxidation significantly increases at high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results in increased hydrogen pickup, embrittling the cladding</a:t>
            </a:r>
          </a:p>
          <a:p>
            <a:r>
              <a:rPr lang="en-US" sz="2000" dirty="0"/>
              <a:t>Excess H generation can lead to H2 gas accumulation inside the containment</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hydrogen embrittlement, and irradiation hardening</a:t>
            </a:r>
          </a:p>
          <a:p>
            <a:r>
              <a:rPr lang="en-US" sz="2000" dirty="0"/>
              <a:t>This leads to higher likelihood of failure for higher burnup conditions</a:t>
            </a:r>
          </a:p>
          <a:p>
            <a:r>
              <a:rPr lang="en-US" sz="2000" dirty="0"/>
              <a:t>Alloys with lower corrosion could potentially go to higher burnup, and retain ductility under a LOCA</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6F10-4F25-65EE-FC15-0F64A885D227}"/>
              </a:ext>
            </a:extLst>
          </p:cNvPr>
          <p:cNvSpPr>
            <a:spLocks noGrp="1"/>
          </p:cNvSpPr>
          <p:nvPr>
            <p:ph type="title"/>
          </p:nvPr>
        </p:nvSpPr>
        <p:spPr/>
        <p:txBody>
          <a:bodyPr/>
          <a:lstStyle/>
          <a:p>
            <a:r>
              <a:rPr lang="en-US" dirty="0"/>
              <a:t>Embrittlement</a:t>
            </a:r>
          </a:p>
        </p:txBody>
      </p:sp>
      <p:sp>
        <p:nvSpPr>
          <p:cNvPr id="3" name="Content Placeholder 2">
            <a:extLst>
              <a:ext uri="{FF2B5EF4-FFF2-40B4-BE49-F238E27FC236}">
                <a16:creationId xmlns:a16="http://schemas.microsoft.com/office/drawing/2014/main" id="{16A1A9C7-9E90-85F7-5C97-1DD89F256A5A}"/>
              </a:ext>
            </a:extLst>
          </p:cNvPr>
          <p:cNvSpPr>
            <a:spLocks noGrp="1"/>
          </p:cNvSpPr>
          <p:nvPr>
            <p:ph idx="1"/>
          </p:nvPr>
        </p:nvSpPr>
        <p:spPr>
          <a:xfrm>
            <a:off x="609600" y="2160495"/>
            <a:ext cx="6509657" cy="3965670"/>
          </a:xfrm>
        </p:spPr>
        <p:txBody>
          <a:bodyPr/>
          <a:lstStyle/>
          <a:p>
            <a:r>
              <a:rPr lang="en-US" sz="2200" dirty="0"/>
              <a:t>On rewetting of the cladding by ECCS water, a thermal shock by quenching is induced</a:t>
            </a:r>
          </a:p>
          <a:p>
            <a:r>
              <a:rPr lang="en-US" sz="2200" dirty="0"/>
              <a:t>If the cladding is severely oxidized at temperatures above 1000C, the embrittled cladding may be fragmented by the quenching</a:t>
            </a:r>
          </a:p>
          <a:p>
            <a:r>
              <a:rPr lang="en-US" sz="2200" dirty="0"/>
              <a:t>The ductility decreases as the fraction of the unoxidized layer decreases</a:t>
            </a:r>
          </a:p>
          <a:p>
            <a:r>
              <a:rPr lang="en-US" sz="2200" dirty="0"/>
              <a:t>There are limits imposed on the amount of oxidation to limit brittle failure on ECCS quenching</a:t>
            </a:r>
          </a:p>
        </p:txBody>
      </p:sp>
      <p:sp>
        <p:nvSpPr>
          <p:cNvPr id="4" name="Slide Number Placeholder 3">
            <a:extLst>
              <a:ext uri="{FF2B5EF4-FFF2-40B4-BE49-F238E27FC236}">
                <a16:creationId xmlns:a16="http://schemas.microsoft.com/office/drawing/2014/main" id="{E8764809-B630-5426-40E8-292FE141CF6D}"/>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2A6438D8-1361-673E-137C-CDDCDDE3623D}"/>
              </a:ext>
            </a:extLst>
          </p:cNvPr>
          <p:cNvPicPr>
            <a:picLocks noChangeAspect="1"/>
          </p:cNvPicPr>
          <p:nvPr/>
        </p:nvPicPr>
        <p:blipFill>
          <a:blip r:embed="rId2"/>
          <a:stretch>
            <a:fillRect/>
          </a:stretch>
        </p:blipFill>
        <p:spPr>
          <a:xfrm>
            <a:off x="7173452" y="2073276"/>
            <a:ext cx="4717377" cy="3206647"/>
          </a:xfrm>
          <a:prstGeom prst="rect">
            <a:avLst/>
          </a:prstGeom>
        </p:spPr>
      </p:pic>
    </p:spTree>
    <p:extLst>
      <p:ext uri="{BB962C8B-B14F-4D97-AF65-F5344CB8AC3E}">
        <p14:creationId xmlns:p14="http://schemas.microsoft.com/office/powerpoint/2010/main" val="101502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r>
              <a:rPr lang="en-US" sz="2000" dirty="0"/>
              <a:t>Can also widen the existing safety margin for nuclear plants and improve nuclear plant performance with fuel that lasts longer</a:t>
            </a:r>
          </a:p>
          <a:p>
            <a:endParaRPr lang="en-US" sz="2000" dirty="0"/>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230841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1092621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Some 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Cr,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2109490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6540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High temperatures lead to increased oxidation, producing additional hydrogen</a:t>
            </a:r>
          </a:p>
          <a:p>
            <a:r>
              <a:rPr lang="en-US" sz="2000" dirty="0"/>
              <a:t>This can lead to embrittlement, ballooning, and burst of the cladding</a:t>
            </a:r>
          </a:p>
          <a:p>
            <a:pPr lvl="1"/>
            <a:r>
              <a:rPr lang="en-US" sz="2000" dirty="0"/>
              <a:t>Fuel relocation and fission gas release in the fuel</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198581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pPr marL="0" indent="0">
              <a:buNone/>
            </a:pPr>
            <a:r>
              <a:rPr lang="en-US" sz="2000" dirty="0"/>
              <a:t>	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1821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and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296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113782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732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3438787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13742</TotalTime>
  <Words>2018</Words>
  <Application>Microsoft Macintosh PowerPoint</Application>
  <PresentationFormat>Widescreen</PresentationFormat>
  <Paragraphs>198</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Symbol</vt:lpstr>
      <vt:lpstr>NCStateU-horizontal-left-logo</vt:lpstr>
      <vt:lpstr>Nuclear Fuel Performance</vt:lpstr>
      <vt:lpstr>Last time</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LOCA</vt:lpstr>
      <vt:lpstr>LOCA</vt:lpstr>
      <vt:lpstr>Oxidation</vt:lpstr>
      <vt:lpstr>Effect of Burnup</vt:lpstr>
      <vt:lpstr>Embrittlement</vt:lpstr>
      <vt:lpstr>Mitigation through design</vt:lpstr>
      <vt:lpstr>Accident Tolerance</vt:lpstr>
      <vt:lpstr>Some ATF options being pursued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130</cp:revision>
  <dcterms:created xsi:type="dcterms:W3CDTF">2020-02-19T20:03:05Z</dcterms:created>
  <dcterms:modified xsi:type="dcterms:W3CDTF">2024-02-20T15:36:13Z</dcterms:modified>
</cp:coreProperties>
</file>